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63" r:id="rId6"/>
    <p:sldId id="264" r:id="rId7"/>
    <p:sldId id="257" r:id="rId8"/>
    <p:sldId id="258" r:id="rId9"/>
    <p:sldId id="259" r:id="rId10"/>
    <p:sldId id="262" r:id="rId11"/>
    <p:sldId id="261"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D0397E-388E-4C6E-862F-DDA655D27470}" v="1" dt="2023-04-14T17:09:02.748"/>
    <p1510:client id="{3466D4EB-4FC4-4D72-ACA0-81BCDF592F18}" v="2" dt="2023-04-11T16:40:00.339"/>
    <p1510:client id="{CF6371AD-A504-479D-B2D1-95BC0A37B9AE}" v="7" dt="2023-04-06T05:25:24.6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57" d="100"/>
          <a:sy n="57" d="100"/>
        </p:scale>
        <p:origin x="78" y="10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37228-C3A3-0FEE-ED53-E44C0E536C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648E5DF-296A-E4B4-8D8C-F08DE14D7D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B341D5-C2F2-91E9-FCD2-930A650863BF}"/>
              </a:ext>
            </a:extLst>
          </p:cNvPr>
          <p:cNvSpPr>
            <a:spLocks noGrp="1"/>
          </p:cNvSpPr>
          <p:nvPr>
            <p:ph type="dt" sz="half" idx="10"/>
          </p:nvPr>
        </p:nvSpPr>
        <p:spPr/>
        <p:txBody>
          <a:bodyPr/>
          <a:lstStyle/>
          <a:p>
            <a:fld id="{3506F923-6FE4-4795-B87A-050DEC7D2818}" type="datetimeFigureOut">
              <a:rPr lang="en-US" smtClean="0"/>
              <a:t>3/25/2024</a:t>
            </a:fld>
            <a:endParaRPr lang="en-US"/>
          </a:p>
        </p:txBody>
      </p:sp>
      <p:sp>
        <p:nvSpPr>
          <p:cNvPr id="5" name="Footer Placeholder 4">
            <a:extLst>
              <a:ext uri="{FF2B5EF4-FFF2-40B4-BE49-F238E27FC236}">
                <a16:creationId xmlns:a16="http://schemas.microsoft.com/office/drawing/2014/main" id="{EE0BD6C3-F7BA-DCF9-D03C-B7401C8428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DC837C-6601-EA95-99F3-4C1F03DD4398}"/>
              </a:ext>
            </a:extLst>
          </p:cNvPr>
          <p:cNvSpPr>
            <a:spLocks noGrp="1"/>
          </p:cNvSpPr>
          <p:nvPr>
            <p:ph type="sldNum" sz="quarter" idx="12"/>
          </p:nvPr>
        </p:nvSpPr>
        <p:spPr/>
        <p:txBody>
          <a:bodyPr/>
          <a:lstStyle/>
          <a:p>
            <a:fld id="{DEE96E50-E6ED-44CF-9C0E-41836246187B}" type="slidenum">
              <a:rPr lang="en-US" smtClean="0"/>
              <a:t>‹#›</a:t>
            </a:fld>
            <a:endParaRPr lang="en-US"/>
          </a:p>
        </p:txBody>
      </p:sp>
    </p:spTree>
    <p:extLst>
      <p:ext uri="{BB962C8B-B14F-4D97-AF65-F5344CB8AC3E}">
        <p14:creationId xmlns:p14="http://schemas.microsoft.com/office/powerpoint/2010/main" val="20971948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A9FCE-A1A4-36EE-791E-6B66D513EA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79B7B3-7681-6BFF-B588-FDF3DE80B62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6F0B91-7E50-88B6-7AE4-76BBE994AE7B}"/>
              </a:ext>
            </a:extLst>
          </p:cNvPr>
          <p:cNvSpPr>
            <a:spLocks noGrp="1"/>
          </p:cNvSpPr>
          <p:nvPr>
            <p:ph type="dt" sz="half" idx="10"/>
          </p:nvPr>
        </p:nvSpPr>
        <p:spPr/>
        <p:txBody>
          <a:bodyPr/>
          <a:lstStyle/>
          <a:p>
            <a:fld id="{3506F923-6FE4-4795-B87A-050DEC7D2818}" type="datetimeFigureOut">
              <a:rPr lang="en-US" smtClean="0"/>
              <a:t>3/25/2024</a:t>
            </a:fld>
            <a:endParaRPr lang="en-US"/>
          </a:p>
        </p:txBody>
      </p:sp>
      <p:sp>
        <p:nvSpPr>
          <p:cNvPr id="5" name="Footer Placeholder 4">
            <a:extLst>
              <a:ext uri="{FF2B5EF4-FFF2-40B4-BE49-F238E27FC236}">
                <a16:creationId xmlns:a16="http://schemas.microsoft.com/office/drawing/2014/main" id="{E063636E-103A-B9C6-CF96-7FB0BC0B0C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998CEA-AA4B-94BD-6D08-E93DA4CE46BE}"/>
              </a:ext>
            </a:extLst>
          </p:cNvPr>
          <p:cNvSpPr>
            <a:spLocks noGrp="1"/>
          </p:cNvSpPr>
          <p:nvPr>
            <p:ph type="sldNum" sz="quarter" idx="12"/>
          </p:nvPr>
        </p:nvSpPr>
        <p:spPr/>
        <p:txBody>
          <a:bodyPr/>
          <a:lstStyle/>
          <a:p>
            <a:fld id="{DEE96E50-E6ED-44CF-9C0E-41836246187B}" type="slidenum">
              <a:rPr lang="en-US" smtClean="0"/>
              <a:t>‹#›</a:t>
            </a:fld>
            <a:endParaRPr lang="en-US"/>
          </a:p>
        </p:txBody>
      </p:sp>
    </p:spTree>
    <p:extLst>
      <p:ext uri="{BB962C8B-B14F-4D97-AF65-F5344CB8AC3E}">
        <p14:creationId xmlns:p14="http://schemas.microsoft.com/office/powerpoint/2010/main" val="1283480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B14C82-28BF-E480-47B6-35497C7C2A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1E465CC-A0DE-7A68-01D3-4B3FD842EA3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26A418-5640-DFB7-D95B-645286695695}"/>
              </a:ext>
            </a:extLst>
          </p:cNvPr>
          <p:cNvSpPr>
            <a:spLocks noGrp="1"/>
          </p:cNvSpPr>
          <p:nvPr>
            <p:ph type="dt" sz="half" idx="10"/>
          </p:nvPr>
        </p:nvSpPr>
        <p:spPr/>
        <p:txBody>
          <a:bodyPr/>
          <a:lstStyle/>
          <a:p>
            <a:fld id="{3506F923-6FE4-4795-B87A-050DEC7D2818}" type="datetimeFigureOut">
              <a:rPr lang="en-US" smtClean="0"/>
              <a:t>3/25/2024</a:t>
            </a:fld>
            <a:endParaRPr lang="en-US"/>
          </a:p>
        </p:txBody>
      </p:sp>
      <p:sp>
        <p:nvSpPr>
          <p:cNvPr id="5" name="Footer Placeholder 4">
            <a:extLst>
              <a:ext uri="{FF2B5EF4-FFF2-40B4-BE49-F238E27FC236}">
                <a16:creationId xmlns:a16="http://schemas.microsoft.com/office/drawing/2014/main" id="{AC85146A-D00D-105A-08C5-29E22C50C7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682774-0E0D-ED1A-5723-DB21B91E9E67}"/>
              </a:ext>
            </a:extLst>
          </p:cNvPr>
          <p:cNvSpPr>
            <a:spLocks noGrp="1"/>
          </p:cNvSpPr>
          <p:nvPr>
            <p:ph type="sldNum" sz="quarter" idx="12"/>
          </p:nvPr>
        </p:nvSpPr>
        <p:spPr/>
        <p:txBody>
          <a:bodyPr/>
          <a:lstStyle/>
          <a:p>
            <a:fld id="{DEE96E50-E6ED-44CF-9C0E-41836246187B}" type="slidenum">
              <a:rPr lang="en-US" smtClean="0"/>
              <a:t>‹#›</a:t>
            </a:fld>
            <a:endParaRPr lang="en-US"/>
          </a:p>
        </p:txBody>
      </p:sp>
    </p:spTree>
    <p:extLst>
      <p:ext uri="{BB962C8B-B14F-4D97-AF65-F5344CB8AC3E}">
        <p14:creationId xmlns:p14="http://schemas.microsoft.com/office/powerpoint/2010/main" val="13831829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8EFBB-E990-38AD-7772-A4D637499D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6336B7-9233-3059-0FD8-B09B007F43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6F96FD-9368-6E5C-6D42-7B7E916510DB}"/>
              </a:ext>
            </a:extLst>
          </p:cNvPr>
          <p:cNvSpPr>
            <a:spLocks noGrp="1"/>
          </p:cNvSpPr>
          <p:nvPr>
            <p:ph type="dt" sz="half" idx="10"/>
          </p:nvPr>
        </p:nvSpPr>
        <p:spPr/>
        <p:txBody>
          <a:bodyPr/>
          <a:lstStyle/>
          <a:p>
            <a:fld id="{3506F923-6FE4-4795-B87A-050DEC7D2818}" type="datetimeFigureOut">
              <a:rPr lang="en-US" smtClean="0"/>
              <a:t>3/25/2024</a:t>
            </a:fld>
            <a:endParaRPr lang="en-US"/>
          </a:p>
        </p:txBody>
      </p:sp>
      <p:sp>
        <p:nvSpPr>
          <p:cNvPr id="5" name="Footer Placeholder 4">
            <a:extLst>
              <a:ext uri="{FF2B5EF4-FFF2-40B4-BE49-F238E27FC236}">
                <a16:creationId xmlns:a16="http://schemas.microsoft.com/office/drawing/2014/main" id="{657183C1-B88F-581F-1793-1D7C95A7A4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C6838C-2A4C-CE29-54A5-81A99F0AD5A9}"/>
              </a:ext>
            </a:extLst>
          </p:cNvPr>
          <p:cNvSpPr>
            <a:spLocks noGrp="1"/>
          </p:cNvSpPr>
          <p:nvPr>
            <p:ph type="sldNum" sz="quarter" idx="12"/>
          </p:nvPr>
        </p:nvSpPr>
        <p:spPr/>
        <p:txBody>
          <a:bodyPr/>
          <a:lstStyle/>
          <a:p>
            <a:fld id="{DEE96E50-E6ED-44CF-9C0E-41836246187B}" type="slidenum">
              <a:rPr lang="en-US" smtClean="0"/>
              <a:t>‹#›</a:t>
            </a:fld>
            <a:endParaRPr lang="en-US"/>
          </a:p>
        </p:txBody>
      </p:sp>
    </p:spTree>
    <p:extLst>
      <p:ext uri="{BB962C8B-B14F-4D97-AF65-F5344CB8AC3E}">
        <p14:creationId xmlns:p14="http://schemas.microsoft.com/office/powerpoint/2010/main" val="4139165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09F8D-A93E-8065-3886-D2A2C1E4D3F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44337D7-EDEF-C5AC-00B2-3D1AD5F188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6AB0C5C-AAAB-3A45-6348-2493EF5A7372}"/>
              </a:ext>
            </a:extLst>
          </p:cNvPr>
          <p:cNvSpPr>
            <a:spLocks noGrp="1"/>
          </p:cNvSpPr>
          <p:nvPr>
            <p:ph type="dt" sz="half" idx="10"/>
          </p:nvPr>
        </p:nvSpPr>
        <p:spPr/>
        <p:txBody>
          <a:bodyPr/>
          <a:lstStyle/>
          <a:p>
            <a:fld id="{3506F923-6FE4-4795-B87A-050DEC7D2818}" type="datetimeFigureOut">
              <a:rPr lang="en-US" smtClean="0"/>
              <a:t>3/25/2024</a:t>
            </a:fld>
            <a:endParaRPr lang="en-US"/>
          </a:p>
        </p:txBody>
      </p:sp>
      <p:sp>
        <p:nvSpPr>
          <p:cNvPr id="5" name="Footer Placeholder 4">
            <a:extLst>
              <a:ext uri="{FF2B5EF4-FFF2-40B4-BE49-F238E27FC236}">
                <a16:creationId xmlns:a16="http://schemas.microsoft.com/office/drawing/2014/main" id="{2064C051-45D5-4EAE-2539-65461B7D5F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F1B1F7-120A-C6A5-F063-7DD078CBF6F4}"/>
              </a:ext>
            </a:extLst>
          </p:cNvPr>
          <p:cNvSpPr>
            <a:spLocks noGrp="1"/>
          </p:cNvSpPr>
          <p:nvPr>
            <p:ph type="sldNum" sz="quarter" idx="12"/>
          </p:nvPr>
        </p:nvSpPr>
        <p:spPr/>
        <p:txBody>
          <a:bodyPr/>
          <a:lstStyle/>
          <a:p>
            <a:fld id="{DEE96E50-E6ED-44CF-9C0E-41836246187B}" type="slidenum">
              <a:rPr lang="en-US" smtClean="0"/>
              <a:t>‹#›</a:t>
            </a:fld>
            <a:endParaRPr lang="en-US"/>
          </a:p>
        </p:txBody>
      </p:sp>
    </p:spTree>
    <p:extLst>
      <p:ext uri="{BB962C8B-B14F-4D97-AF65-F5344CB8AC3E}">
        <p14:creationId xmlns:p14="http://schemas.microsoft.com/office/powerpoint/2010/main" val="1593023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C7999-03C5-70EE-58B3-ED02B32E4E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D6D42C-BD45-83B6-45AC-8432DC76BE6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8242E2-28AE-C045-068B-B4628E8497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166F0C3-B3EA-03C8-4346-BE6388325DA1}"/>
              </a:ext>
            </a:extLst>
          </p:cNvPr>
          <p:cNvSpPr>
            <a:spLocks noGrp="1"/>
          </p:cNvSpPr>
          <p:nvPr>
            <p:ph type="dt" sz="half" idx="10"/>
          </p:nvPr>
        </p:nvSpPr>
        <p:spPr/>
        <p:txBody>
          <a:bodyPr/>
          <a:lstStyle/>
          <a:p>
            <a:fld id="{3506F923-6FE4-4795-B87A-050DEC7D2818}" type="datetimeFigureOut">
              <a:rPr lang="en-US" smtClean="0"/>
              <a:t>3/25/2024</a:t>
            </a:fld>
            <a:endParaRPr lang="en-US"/>
          </a:p>
        </p:txBody>
      </p:sp>
      <p:sp>
        <p:nvSpPr>
          <p:cNvPr id="6" name="Footer Placeholder 5">
            <a:extLst>
              <a:ext uri="{FF2B5EF4-FFF2-40B4-BE49-F238E27FC236}">
                <a16:creationId xmlns:a16="http://schemas.microsoft.com/office/drawing/2014/main" id="{99E5F282-4610-601F-98FE-C05707B775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4B7F13-1A63-67C0-3309-8212A22EE13F}"/>
              </a:ext>
            </a:extLst>
          </p:cNvPr>
          <p:cNvSpPr>
            <a:spLocks noGrp="1"/>
          </p:cNvSpPr>
          <p:nvPr>
            <p:ph type="sldNum" sz="quarter" idx="12"/>
          </p:nvPr>
        </p:nvSpPr>
        <p:spPr/>
        <p:txBody>
          <a:bodyPr/>
          <a:lstStyle/>
          <a:p>
            <a:fld id="{DEE96E50-E6ED-44CF-9C0E-41836246187B}" type="slidenum">
              <a:rPr lang="en-US" smtClean="0"/>
              <a:t>‹#›</a:t>
            </a:fld>
            <a:endParaRPr lang="en-US"/>
          </a:p>
        </p:txBody>
      </p:sp>
    </p:spTree>
    <p:extLst>
      <p:ext uri="{BB962C8B-B14F-4D97-AF65-F5344CB8AC3E}">
        <p14:creationId xmlns:p14="http://schemas.microsoft.com/office/powerpoint/2010/main" val="22043244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AAF44-E686-7CFA-54E5-7DD29BD5CF0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95CFEE2-AD4D-D233-D5BD-1819783122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1D7651-9AEB-5B67-9EAE-BF5E984D49C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29C3FF4-F7F6-8630-69DE-F72441617A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7DC340-C430-54C5-B65F-23ED8E1D8B9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8E6A81B-3DBC-89B8-1C53-03D033FE5DC3}"/>
              </a:ext>
            </a:extLst>
          </p:cNvPr>
          <p:cNvSpPr>
            <a:spLocks noGrp="1"/>
          </p:cNvSpPr>
          <p:nvPr>
            <p:ph type="dt" sz="half" idx="10"/>
          </p:nvPr>
        </p:nvSpPr>
        <p:spPr/>
        <p:txBody>
          <a:bodyPr/>
          <a:lstStyle/>
          <a:p>
            <a:fld id="{3506F923-6FE4-4795-B87A-050DEC7D2818}" type="datetimeFigureOut">
              <a:rPr lang="en-US" smtClean="0"/>
              <a:t>3/25/2024</a:t>
            </a:fld>
            <a:endParaRPr lang="en-US"/>
          </a:p>
        </p:txBody>
      </p:sp>
      <p:sp>
        <p:nvSpPr>
          <p:cNvPr id="8" name="Footer Placeholder 7">
            <a:extLst>
              <a:ext uri="{FF2B5EF4-FFF2-40B4-BE49-F238E27FC236}">
                <a16:creationId xmlns:a16="http://schemas.microsoft.com/office/drawing/2014/main" id="{EB63E590-607A-F8C2-80C9-9A39588C68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95F949-E3DE-B92D-5915-1E19145DA876}"/>
              </a:ext>
            </a:extLst>
          </p:cNvPr>
          <p:cNvSpPr>
            <a:spLocks noGrp="1"/>
          </p:cNvSpPr>
          <p:nvPr>
            <p:ph type="sldNum" sz="quarter" idx="12"/>
          </p:nvPr>
        </p:nvSpPr>
        <p:spPr/>
        <p:txBody>
          <a:bodyPr/>
          <a:lstStyle/>
          <a:p>
            <a:fld id="{DEE96E50-E6ED-44CF-9C0E-41836246187B}" type="slidenum">
              <a:rPr lang="en-US" smtClean="0"/>
              <a:t>‹#›</a:t>
            </a:fld>
            <a:endParaRPr lang="en-US"/>
          </a:p>
        </p:txBody>
      </p:sp>
    </p:spTree>
    <p:extLst>
      <p:ext uri="{BB962C8B-B14F-4D97-AF65-F5344CB8AC3E}">
        <p14:creationId xmlns:p14="http://schemas.microsoft.com/office/powerpoint/2010/main" val="1718238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ADA3E-2B28-F2C9-CB62-DCC5E74E61C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DB80AF-A669-453E-97C0-6D2B26184389}"/>
              </a:ext>
            </a:extLst>
          </p:cNvPr>
          <p:cNvSpPr>
            <a:spLocks noGrp="1"/>
          </p:cNvSpPr>
          <p:nvPr>
            <p:ph type="dt" sz="half" idx="10"/>
          </p:nvPr>
        </p:nvSpPr>
        <p:spPr/>
        <p:txBody>
          <a:bodyPr/>
          <a:lstStyle/>
          <a:p>
            <a:fld id="{3506F923-6FE4-4795-B87A-050DEC7D2818}" type="datetimeFigureOut">
              <a:rPr lang="en-US" smtClean="0"/>
              <a:t>3/25/2024</a:t>
            </a:fld>
            <a:endParaRPr lang="en-US"/>
          </a:p>
        </p:txBody>
      </p:sp>
      <p:sp>
        <p:nvSpPr>
          <p:cNvPr id="4" name="Footer Placeholder 3">
            <a:extLst>
              <a:ext uri="{FF2B5EF4-FFF2-40B4-BE49-F238E27FC236}">
                <a16:creationId xmlns:a16="http://schemas.microsoft.com/office/drawing/2014/main" id="{DC36374E-1776-D877-78DB-9066C25B8A1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C3CACD8-2174-C37F-CC41-C93D623E5A59}"/>
              </a:ext>
            </a:extLst>
          </p:cNvPr>
          <p:cNvSpPr>
            <a:spLocks noGrp="1"/>
          </p:cNvSpPr>
          <p:nvPr>
            <p:ph type="sldNum" sz="quarter" idx="12"/>
          </p:nvPr>
        </p:nvSpPr>
        <p:spPr/>
        <p:txBody>
          <a:bodyPr/>
          <a:lstStyle/>
          <a:p>
            <a:fld id="{DEE96E50-E6ED-44CF-9C0E-41836246187B}" type="slidenum">
              <a:rPr lang="en-US" smtClean="0"/>
              <a:t>‹#›</a:t>
            </a:fld>
            <a:endParaRPr lang="en-US"/>
          </a:p>
        </p:txBody>
      </p:sp>
    </p:spTree>
    <p:extLst>
      <p:ext uri="{BB962C8B-B14F-4D97-AF65-F5344CB8AC3E}">
        <p14:creationId xmlns:p14="http://schemas.microsoft.com/office/powerpoint/2010/main" val="12766615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B7D661-C972-51BC-587A-2D4A40BAEF3C}"/>
              </a:ext>
            </a:extLst>
          </p:cNvPr>
          <p:cNvSpPr>
            <a:spLocks noGrp="1"/>
          </p:cNvSpPr>
          <p:nvPr>
            <p:ph type="dt" sz="half" idx="10"/>
          </p:nvPr>
        </p:nvSpPr>
        <p:spPr/>
        <p:txBody>
          <a:bodyPr/>
          <a:lstStyle/>
          <a:p>
            <a:fld id="{3506F923-6FE4-4795-B87A-050DEC7D2818}" type="datetimeFigureOut">
              <a:rPr lang="en-US" smtClean="0"/>
              <a:t>3/25/2024</a:t>
            </a:fld>
            <a:endParaRPr lang="en-US"/>
          </a:p>
        </p:txBody>
      </p:sp>
      <p:sp>
        <p:nvSpPr>
          <p:cNvPr id="3" name="Footer Placeholder 2">
            <a:extLst>
              <a:ext uri="{FF2B5EF4-FFF2-40B4-BE49-F238E27FC236}">
                <a16:creationId xmlns:a16="http://schemas.microsoft.com/office/drawing/2014/main" id="{89763B9F-DDA7-A089-D3C8-14AD1F2CF93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793781D-71E1-59EB-6E86-11067614B15B}"/>
              </a:ext>
            </a:extLst>
          </p:cNvPr>
          <p:cNvSpPr>
            <a:spLocks noGrp="1"/>
          </p:cNvSpPr>
          <p:nvPr>
            <p:ph type="sldNum" sz="quarter" idx="12"/>
          </p:nvPr>
        </p:nvSpPr>
        <p:spPr/>
        <p:txBody>
          <a:bodyPr/>
          <a:lstStyle/>
          <a:p>
            <a:fld id="{DEE96E50-E6ED-44CF-9C0E-41836246187B}" type="slidenum">
              <a:rPr lang="en-US" smtClean="0"/>
              <a:t>‹#›</a:t>
            </a:fld>
            <a:endParaRPr lang="en-US"/>
          </a:p>
        </p:txBody>
      </p:sp>
    </p:spTree>
    <p:extLst>
      <p:ext uri="{BB962C8B-B14F-4D97-AF65-F5344CB8AC3E}">
        <p14:creationId xmlns:p14="http://schemas.microsoft.com/office/powerpoint/2010/main" val="940696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D6289-9C80-17E6-A89B-787F187000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4ECEAB2-6F48-B913-D615-D2FBA8E182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8179D8C-5C14-5132-5900-05E01D40AC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455DE4-0449-14FE-FD6A-8A838BD2B39F}"/>
              </a:ext>
            </a:extLst>
          </p:cNvPr>
          <p:cNvSpPr>
            <a:spLocks noGrp="1"/>
          </p:cNvSpPr>
          <p:nvPr>
            <p:ph type="dt" sz="half" idx="10"/>
          </p:nvPr>
        </p:nvSpPr>
        <p:spPr/>
        <p:txBody>
          <a:bodyPr/>
          <a:lstStyle/>
          <a:p>
            <a:fld id="{3506F923-6FE4-4795-B87A-050DEC7D2818}" type="datetimeFigureOut">
              <a:rPr lang="en-US" smtClean="0"/>
              <a:t>3/25/2024</a:t>
            </a:fld>
            <a:endParaRPr lang="en-US"/>
          </a:p>
        </p:txBody>
      </p:sp>
      <p:sp>
        <p:nvSpPr>
          <p:cNvPr id="6" name="Footer Placeholder 5">
            <a:extLst>
              <a:ext uri="{FF2B5EF4-FFF2-40B4-BE49-F238E27FC236}">
                <a16:creationId xmlns:a16="http://schemas.microsoft.com/office/drawing/2014/main" id="{5133A313-75E8-A6FA-A8B1-ED54F942F0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F0EC3A-2D3B-E610-4E53-9F87936AAC7B}"/>
              </a:ext>
            </a:extLst>
          </p:cNvPr>
          <p:cNvSpPr>
            <a:spLocks noGrp="1"/>
          </p:cNvSpPr>
          <p:nvPr>
            <p:ph type="sldNum" sz="quarter" idx="12"/>
          </p:nvPr>
        </p:nvSpPr>
        <p:spPr/>
        <p:txBody>
          <a:bodyPr/>
          <a:lstStyle/>
          <a:p>
            <a:fld id="{DEE96E50-E6ED-44CF-9C0E-41836246187B}" type="slidenum">
              <a:rPr lang="en-US" smtClean="0"/>
              <a:t>‹#›</a:t>
            </a:fld>
            <a:endParaRPr lang="en-US"/>
          </a:p>
        </p:txBody>
      </p:sp>
    </p:spTree>
    <p:extLst>
      <p:ext uri="{BB962C8B-B14F-4D97-AF65-F5344CB8AC3E}">
        <p14:creationId xmlns:p14="http://schemas.microsoft.com/office/powerpoint/2010/main" val="3546925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24B0B-0D2F-ABAD-D453-CC87140AB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4FA35ED-E4D6-68AF-37F2-3FF7D6E270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839DA91-F7FD-ADFA-D688-8555F7CA06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F9ABA9-C14E-FE0A-F190-429BBEBB7221}"/>
              </a:ext>
            </a:extLst>
          </p:cNvPr>
          <p:cNvSpPr>
            <a:spLocks noGrp="1"/>
          </p:cNvSpPr>
          <p:nvPr>
            <p:ph type="dt" sz="half" idx="10"/>
          </p:nvPr>
        </p:nvSpPr>
        <p:spPr/>
        <p:txBody>
          <a:bodyPr/>
          <a:lstStyle/>
          <a:p>
            <a:fld id="{3506F923-6FE4-4795-B87A-050DEC7D2818}" type="datetimeFigureOut">
              <a:rPr lang="en-US" smtClean="0"/>
              <a:t>3/25/2024</a:t>
            </a:fld>
            <a:endParaRPr lang="en-US"/>
          </a:p>
        </p:txBody>
      </p:sp>
      <p:sp>
        <p:nvSpPr>
          <p:cNvPr id="6" name="Footer Placeholder 5">
            <a:extLst>
              <a:ext uri="{FF2B5EF4-FFF2-40B4-BE49-F238E27FC236}">
                <a16:creationId xmlns:a16="http://schemas.microsoft.com/office/drawing/2014/main" id="{09CBB7A2-6717-B983-C2A8-BBAC3307C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F0433C-88CD-9FBA-DD71-75A9A15A7806}"/>
              </a:ext>
            </a:extLst>
          </p:cNvPr>
          <p:cNvSpPr>
            <a:spLocks noGrp="1"/>
          </p:cNvSpPr>
          <p:nvPr>
            <p:ph type="sldNum" sz="quarter" idx="12"/>
          </p:nvPr>
        </p:nvSpPr>
        <p:spPr/>
        <p:txBody>
          <a:bodyPr/>
          <a:lstStyle/>
          <a:p>
            <a:fld id="{DEE96E50-E6ED-44CF-9C0E-41836246187B}" type="slidenum">
              <a:rPr lang="en-US" smtClean="0"/>
              <a:t>‹#›</a:t>
            </a:fld>
            <a:endParaRPr lang="en-US"/>
          </a:p>
        </p:txBody>
      </p:sp>
    </p:spTree>
    <p:extLst>
      <p:ext uri="{BB962C8B-B14F-4D97-AF65-F5344CB8AC3E}">
        <p14:creationId xmlns:p14="http://schemas.microsoft.com/office/powerpoint/2010/main" val="1167590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2EF060-F16A-D2D0-1A98-A96CE51F7E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B229121-36C5-36B9-8E7E-8B9644903D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8C92B5-C4E7-C574-BF51-0EB84A9C48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06F923-6FE4-4795-B87A-050DEC7D2818}" type="datetimeFigureOut">
              <a:rPr lang="en-US" smtClean="0"/>
              <a:t>3/25/2024</a:t>
            </a:fld>
            <a:endParaRPr lang="en-US"/>
          </a:p>
        </p:txBody>
      </p:sp>
      <p:sp>
        <p:nvSpPr>
          <p:cNvPr id="5" name="Footer Placeholder 4">
            <a:extLst>
              <a:ext uri="{FF2B5EF4-FFF2-40B4-BE49-F238E27FC236}">
                <a16:creationId xmlns:a16="http://schemas.microsoft.com/office/drawing/2014/main" id="{761CD45E-B464-DADD-85D2-C2FB96B1E4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FFB42DA-F74E-D4C4-14B2-2D98300B8B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E96E50-E6ED-44CF-9C0E-41836246187B}" type="slidenum">
              <a:rPr lang="en-US" smtClean="0"/>
              <a:t>‹#›</a:t>
            </a:fld>
            <a:endParaRPr lang="en-US"/>
          </a:p>
        </p:txBody>
      </p:sp>
    </p:spTree>
    <p:extLst>
      <p:ext uri="{BB962C8B-B14F-4D97-AF65-F5344CB8AC3E}">
        <p14:creationId xmlns:p14="http://schemas.microsoft.com/office/powerpoint/2010/main" val="28880641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C3E58-549D-479F-5F96-892178B9C8A3}"/>
              </a:ext>
            </a:extLst>
          </p:cNvPr>
          <p:cNvSpPr>
            <a:spLocks noGrp="1"/>
          </p:cNvSpPr>
          <p:nvPr>
            <p:ph type="ctrTitle"/>
          </p:nvPr>
        </p:nvSpPr>
        <p:spPr/>
        <p:txBody>
          <a:bodyPr/>
          <a:lstStyle/>
          <a:p>
            <a:r>
              <a:rPr lang="en-US" dirty="0">
                <a:cs typeface="Calibri Light"/>
              </a:rPr>
              <a:t>The Adolescence Project </a:t>
            </a:r>
          </a:p>
        </p:txBody>
      </p:sp>
      <p:sp>
        <p:nvSpPr>
          <p:cNvPr id="3" name="Subtitle 2">
            <a:extLst>
              <a:ext uri="{FF2B5EF4-FFF2-40B4-BE49-F238E27FC236}">
                <a16:creationId xmlns:a16="http://schemas.microsoft.com/office/drawing/2014/main" id="{EAA555FF-42BE-8AAA-9264-1F632413C0D6}"/>
              </a:ext>
            </a:extLst>
          </p:cNvPr>
          <p:cNvSpPr>
            <a:spLocks noGrp="1"/>
          </p:cNvSpPr>
          <p:nvPr>
            <p:ph type="subTitle" idx="1"/>
          </p:nvPr>
        </p:nvSpPr>
        <p:spPr/>
        <p:txBody>
          <a:bodyPr vert="horz" lIns="91440" tIns="45720" rIns="91440" bIns="45720" rtlCol="0" anchor="t">
            <a:normAutofit/>
          </a:bodyPr>
          <a:lstStyle/>
          <a:p>
            <a:r>
              <a:rPr lang="en-US" dirty="0"/>
              <a:t>By  Selena Hernandez </a:t>
            </a:r>
          </a:p>
        </p:txBody>
      </p:sp>
    </p:spTree>
    <p:extLst>
      <p:ext uri="{BB962C8B-B14F-4D97-AF65-F5344CB8AC3E}">
        <p14:creationId xmlns:p14="http://schemas.microsoft.com/office/powerpoint/2010/main" val="39851806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1D8D7-9CF5-4B26-D078-D1E759B60FFE}"/>
              </a:ext>
            </a:extLst>
          </p:cNvPr>
          <p:cNvSpPr>
            <a:spLocks noGrp="1"/>
          </p:cNvSpPr>
          <p:nvPr>
            <p:ph type="title"/>
          </p:nvPr>
        </p:nvSpPr>
        <p:spPr>
          <a:xfrm>
            <a:off x="322006" y="758415"/>
            <a:ext cx="10515600" cy="1325563"/>
          </a:xfrm>
        </p:spPr>
        <p:txBody>
          <a:bodyPr/>
          <a:lstStyle/>
          <a:p>
            <a:r>
              <a:rPr lang="en-US" dirty="0"/>
              <a:t>Curatorial Rationale</a:t>
            </a:r>
          </a:p>
        </p:txBody>
      </p:sp>
      <p:sp>
        <p:nvSpPr>
          <p:cNvPr id="3" name="Content Placeholder 2">
            <a:extLst>
              <a:ext uri="{FF2B5EF4-FFF2-40B4-BE49-F238E27FC236}">
                <a16:creationId xmlns:a16="http://schemas.microsoft.com/office/drawing/2014/main" id="{EBDA0821-00DF-AF43-1AC7-569365A1D786}"/>
              </a:ext>
            </a:extLst>
          </p:cNvPr>
          <p:cNvSpPr>
            <a:spLocks noGrp="1"/>
          </p:cNvSpPr>
          <p:nvPr>
            <p:ph idx="1"/>
          </p:nvPr>
        </p:nvSpPr>
        <p:spPr>
          <a:xfrm>
            <a:off x="186814" y="1801045"/>
            <a:ext cx="11486534" cy="3822853"/>
          </a:xfrm>
        </p:spPr>
        <p:txBody>
          <a:bodyPr vert="horz" lIns="91440" tIns="45720" rIns="91440" bIns="45720" rtlCol="0" anchor="t">
            <a:noAutofit/>
          </a:bodyPr>
          <a:lstStyle/>
          <a:p>
            <a:pPr>
              <a:lnSpc>
                <a:spcPct val="150000"/>
              </a:lnSpc>
              <a:buNone/>
            </a:pPr>
            <a:r>
              <a:rPr lang="en-US" sz="1200" dirty="0">
                <a:latin typeface="Times New Roman"/>
                <a:ea typeface="+mn-lt"/>
                <a:cs typeface="+mn-lt"/>
              </a:rPr>
              <a:t>In my exhibition I have explored the idea of young love and innocence behind it. Through my artworks I aim at capturing the innocence of touch as well as that electric spark of emotion one feels while experiencing their first love. Conceptually all my artworks are warm in tone, signifying the warmth and comfort a first love feels like.  </a:t>
            </a:r>
            <a:endParaRPr lang="en-US" sz="1200" dirty="0">
              <a:latin typeface="Times New Roman"/>
              <a:cs typeface="Calibri"/>
            </a:endParaRPr>
          </a:p>
          <a:p>
            <a:pPr>
              <a:lnSpc>
                <a:spcPct val="150000"/>
              </a:lnSpc>
              <a:buNone/>
            </a:pPr>
            <a:r>
              <a:rPr lang="en-US" sz="1200" dirty="0">
                <a:latin typeface="Times New Roman"/>
                <a:ea typeface="+mn-lt"/>
                <a:cs typeface="+mn-lt"/>
              </a:rPr>
              <a:t>The vocal point of my entire exhibition is </a:t>
            </a:r>
            <a:r>
              <a:rPr lang="en-US" sz="1200" i="1" dirty="0">
                <a:latin typeface="Times New Roman"/>
                <a:ea typeface="+mn-lt"/>
                <a:cs typeface="+mn-lt"/>
              </a:rPr>
              <a:t>“Beauty within”</a:t>
            </a:r>
            <a:r>
              <a:rPr lang="en-US" sz="1200" dirty="0">
                <a:latin typeface="Times New Roman"/>
                <a:ea typeface="+mn-lt"/>
                <a:cs typeface="+mn-lt"/>
              </a:rPr>
              <a:t>. “</a:t>
            </a:r>
            <a:r>
              <a:rPr lang="en-US" sz="1200" i="1" dirty="0">
                <a:latin typeface="Times New Roman"/>
                <a:ea typeface="+mn-lt"/>
                <a:cs typeface="+mn-lt"/>
              </a:rPr>
              <a:t>Beauty within” </a:t>
            </a:r>
            <a:r>
              <a:rPr lang="en-US" sz="1200" dirty="0">
                <a:latin typeface="Times New Roman"/>
                <a:ea typeface="+mn-lt"/>
                <a:cs typeface="+mn-lt"/>
              </a:rPr>
              <a:t>focuses on finding beauty within yourself before anyone else can find beauty in you. Making this artwork the main piece of my exhibition lets the audience interpret that loving someone else is only possible if you love yourself first. The artwork </a:t>
            </a:r>
            <a:r>
              <a:rPr lang="en-US" sz="1200" i="1" dirty="0">
                <a:latin typeface="Times New Roman"/>
                <a:ea typeface="+mn-lt"/>
                <a:cs typeface="+mn-lt"/>
              </a:rPr>
              <a:t>“Sparks”</a:t>
            </a:r>
            <a:r>
              <a:rPr lang="en-US" sz="1200" dirty="0">
                <a:latin typeface="Times New Roman"/>
                <a:ea typeface="+mn-lt"/>
                <a:cs typeface="+mn-lt"/>
              </a:rPr>
              <a:t> is located on the top left corner to </a:t>
            </a:r>
            <a:r>
              <a:rPr lang="en-US" sz="1200" i="1" dirty="0">
                <a:latin typeface="Times New Roman"/>
                <a:ea typeface="+mn-lt"/>
                <a:cs typeface="+mn-lt"/>
              </a:rPr>
              <a:t>“beauty within”</a:t>
            </a:r>
            <a:r>
              <a:rPr lang="en-US" sz="1200" dirty="0">
                <a:latin typeface="Times New Roman"/>
                <a:ea typeface="+mn-lt"/>
                <a:cs typeface="+mn-lt"/>
              </a:rPr>
              <a:t> and demonstrates the spark feeling of being in love and the beginning stages of that feeling. The fireworks in the background symbolize the rush of adrenaline and excitement that come with sharing a special moment with your significant other. The fireworks however are dull symbolizing the potential for deep and meaningful connections. To the bottom of this artwork is </a:t>
            </a:r>
            <a:r>
              <a:rPr lang="en-US" sz="1200" i="1" dirty="0">
                <a:latin typeface="Times New Roman"/>
                <a:ea typeface="+mn-lt"/>
                <a:cs typeface="+mn-lt"/>
              </a:rPr>
              <a:t>“butterflies”. </a:t>
            </a:r>
            <a:r>
              <a:rPr lang="en-US" sz="1200" dirty="0">
                <a:latin typeface="Times New Roman"/>
                <a:ea typeface="+mn-lt"/>
                <a:cs typeface="+mn-lt"/>
              </a:rPr>
              <a:t>This artwork focuses on the significance and impact a touch may have on someone, a simple touch can be a special moment between two people where they come together in an innocent and caring way. Causing ease and calmness to the person but also nervous anticipation and the fluttery feeling being represented by the butterflies. To the top right of </a:t>
            </a:r>
            <a:r>
              <a:rPr lang="en-US" sz="1200" i="1" dirty="0">
                <a:latin typeface="Times New Roman"/>
                <a:ea typeface="+mn-lt"/>
                <a:cs typeface="+mn-lt"/>
              </a:rPr>
              <a:t>“beauty within”</a:t>
            </a:r>
            <a:r>
              <a:rPr lang="en-US" sz="1200" dirty="0">
                <a:latin typeface="Times New Roman"/>
                <a:ea typeface="+mn-lt"/>
                <a:cs typeface="+mn-lt"/>
              </a:rPr>
              <a:t> is </a:t>
            </a:r>
            <a:r>
              <a:rPr lang="en-US" sz="1200" i="1" dirty="0">
                <a:latin typeface="Times New Roman"/>
                <a:ea typeface="+mn-lt"/>
                <a:cs typeface="+mn-lt"/>
              </a:rPr>
              <a:t>“the touch”.</a:t>
            </a:r>
            <a:r>
              <a:rPr lang="en-US" sz="1200" dirty="0">
                <a:latin typeface="Times New Roman"/>
                <a:ea typeface="+mn-lt"/>
                <a:cs typeface="+mn-lt"/>
              </a:rPr>
              <a:t> This artwork represents the moment someone reaches out to their significant other in a compassionate way; this touch isn’t necessarily romantic but it’s a gesture of support and eases tension. There is an uncertainty of whom is reaching out to whom, showcasing that really both sides can be supporting of one each other. Lastly to the bottom of this artwork is “just us”. This artwork showcases two people sharing a special moment with each other, one that can be so overlooked but make you feel like you’re the only two in that moment, slow dancing. There’s a sense of intimacy and connection that comes from slow dancing, the two individuals are depicted as being lost in the moment, as their bodies intertwine and eyes are locked on each other, their surrounding fading away as its just them two sharing this moment. </a:t>
            </a:r>
            <a:endParaRPr lang="en-US" sz="1200" dirty="0">
              <a:latin typeface="Times New Roman"/>
              <a:cs typeface="Calibri"/>
            </a:endParaRPr>
          </a:p>
          <a:p>
            <a:pPr>
              <a:lnSpc>
                <a:spcPct val="150000"/>
              </a:lnSpc>
              <a:buNone/>
            </a:pPr>
            <a:r>
              <a:rPr lang="en-US" sz="1200" dirty="0">
                <a:latin typeface="Times New Roman"/>
                <a:ea typeface="+mn-lt"/>
                <a:cs typeface="+mn-lt"/>
              </a:rPr>
              <a:t>Young relationships are beautiful because they revolve around love rather than superficial things. </a:t>
            </a:r>
            <a:endParaRPr lang="en-US" sz="1600" dirty="0">
              <a:latin typeface="Times New Roman"/>
              <a:cs typeface="Calibri" panose="020F0502020204030204"/>
            </a:endParaRPr>
          </a:p>
          <a:p>
            <a:pPr>
              <a:buNone/>
            </a:pPr>
            <a:endParaRPr lang="en-US" dirty="0"/>
          </a:p>
          <a:p>
            <a:pPr marL="0" indent="0">
              <a:buNone/>
            </a:pPr>
            <a:endParaRPr lang="en-US" dirty="0">
              <a:cs typeface="Calibri"/>
            </a:endParaRPr>
          </a:p>
        </p:txBody>
      </p:sp>
    </p:spTree>
    <p:extLst>
      <p:ext uri="{BB962C8B-B14F-4D97-AF65-F5344CB8AC3E}">
        <p14:creationId xmlns:p14="http://schemas.microsoft.com/office/powerpoint/2010/main" val="2733913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8263A24-0C1F-4677-B43C-4AE14E276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53" y="304802"/>
            <a:ext cx="11097349" cy="1573149"/>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83A9C8C-584B-91A4-F537-AEF3E435AD1F}"/>
              </a:ext>
            </a:extLst>
          </p:cNvPr>
          <p:cNvSpPr>
            <a:spLocks noGrp="1"/>
          </p:cNvSpPr>
          <p:nvPr>
            <p:ph type="title"/>
          </p:nvPr>
        </p:nvSpPr>
        <p:spPr>
          <a:xfrm>
            <a:off x="868680" y="405575"/>
            <a:ext cx="5001768" cy="1371600"/>
          </a:xfrm>
        </p:spPr>
        <p:txBody>
          <a:bodyPr vert="horz" lIns="91440" tIns="45720" rIns="91440" bIns="45720" rtlCol="0" anchor="ctr">
            <a:normAutofit/>
          </a:bodyPr>
          <a:lstStyle/>
          <a:p>
            <a:r>
              <a:rPr lang="en-US" sz="3600"/>
              <a:t>Exhibition Overview Photos </a:t>
            </a:r>
          </a:p>
        </p:txBody>
      </p:sp>
      <p:sp>
        <p:nvSpPr>
          <p:cNvPr id="16" name="Rectangle 15">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4784" y="76442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86984" y="1071836"/>
            <a:ext cx="1021458"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A group of framed pictures on a wall&#10;&#10;Description automatically generated with low confidence">
            <a:extLst>
              <a:ext uri="{FF2B5EF4-FFF2-40B4-BE49-F238E27FC236}">
                <a16:creationId xmlns:a16="http://schemas.microsoft.com/office/drawing/2014/main" id="{75C138AC-8C03-EFE6-AE31-7CA81A2D99C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5328" y="2638652"/>
            <a:ext cx="5431536" cy="4073652"/>
          </a:xfrm>
          <a:prstGeom prst="rect">
            <a:avLst/>
          </a:prstGeom>
        </p:spPr>
      </p:pic>
      <p:pic>
        <p:nvPicPr>
          <p:cNvPr id="7" name="Picture 6" descr="A group of framed pictures on a white wall&#10;&#10;Description automatically generated with low confidence">
            <a:extLst>
              <a:ext uri="{FF2B5EF4-FFF2-40B4-BE49-F238E27FC236}">
                <a16:creationId xmlns:a16="http://schemas.microsoft.com/office/drawing/2014/main" id="{A7BC8F95-0704-896E-4391-3620ED965F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1408" y="2152375"/>
            <a:ext cx="5431536" cy="4073652"/>
          </a:xfrm>
          <a:prstGeom prst="rect">
            <a:avLst/>
          </a:prstGeom>
        </p:spPr>
      </p:pic>
    </p:spTree>
    <p:extLst>
      <p:ext uri="{BB962C8B-B14F-4D97-AF65-F5344CB8AC3E}">
        <p14:creationId xmlns:p14="http://schemas.microsoft.com/office/powerpoint/2010/main" val="10473759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6C663-25A0-B480-EDCE-D52D451D57EA}"/>
              </a:ext>
            </a:extLst>
          </p:cNvPr>
          <p:cNvSpPr>
            <a:spLocks noGrp="1"/>
          </p:cNvSpPr>
          <p:nvPr>
            <p:ph type="title"/>
          </p:nvPr>
        </p:nvSpPr>
        <p:spPr>
          <a:xfrm>
            <a:off x="1676400" y="-41912"/>
            <a:ext cx="10515600" cy="1325563"/>
          </a:xfrm>
        </p:spPr>
        <p:txBody>
          <a:bodyPr/>
          <a:lstStyle/>
          <a:p>
            <a:r>
              <a:rPr lang="en-US" dirty="0">
                <a:cs typeface="Calibri Light"/>
              </a:rPr>
              <a:t>Beauty Within </a:t>
            </a:r>
            <a:endParaRPr lang="en-US" dirty="0"/>
          </a:p>
        </p:txBody>
      </p:sp>
      <p:sp>
        <p:nvSpPr>
          <p:cNvPr id="3" name="Content Placeholder 2">
            <a:extLst>
              <a:ext uri="{FF2B5EF4-FFF2-40B4-BE49-F238E27FC236}">
                <a16:creationId xmlns:a16="http://schemas.microsoft.com/office/drawing/2014/main" id="{3B84BF69-4527-156F-346C-7E32FC65CC7C}"/>
              </a:ext>
            </a:extLst>
          </p:cNvPr>
          <p:cNvSpPr>
            <a:spLocks noGrp="1"/>
          </p:cNvSpPr>
          <p:nvPr>
            <p:ph idx="1"/>
          </p:nvPr>
        </p:nvSpPr>
        <p:spPr>
          <a:xfrm>
            <a:off x="5676306" y="236415"/>
            <a:ext cx="6086685" cy="6722003"/>
          </a:xfrm>
        </p:spPr>
        <p:txBody>
          <a:bodyPr vert="horz" lIns="91440" tIns="45720" rIns="91440" bIns="45720" rtlCol="0" anchor="t">
            <a:noAutofit/>
          </a:bodyPr>
          <a:lstStyle/>
          <a:p>
            <a:pPr marL="0" indent="0">
              <a:lnSpc>
                <a:spcPct val="170000"/>
              </a:lnSpc>
              <a:buNone/>
            </a:pPr>
            <a:r>
              <a:rPr lang="en-US" sz="1400" dirty="0"/>
              <a:t>Exhibition Text</a:t>
            </a:r>
            <a:endParaRPr lang="en-US" sz="1400" dirty="0">
              <a:cs typeface="Calibri"/>
            </a:endParaRPr>
          </a:p>
          <a:p>
            <a:pPr marL="0" indent="0">
              <a:lnSpc>
                <a:spcPct val="170000"/>
              </a:lnSpc>
              <a:buNone/>
            </a:pPr>
            <a:r>
              <a:rPr lang="en-US" sz="1400" dirty="0"/>
              <a:t>Title: Beauty Within </a:t>
            </a:r>
            <a:endParaRPr lang="en-US" sz="1400" dirty="0">
              <a:cs typeface="Calibri"/>
            </a:endParaRPr>
          </a:p>
          <a:p>
            <a:pPr marL="0" indent="0">
              <a:lnSpc>
                <a:spcPct val="170000"/>
              </a:lnSpc>
              <a:buNone/>
            </a:pPr>
            <a:r>
              <a:rPr lang="en-US" sz="1400" dirty="0"/>
              <a:t>Media: Acrylic Paint </a:t>
            </a:r>
            <a:endParaRPr lang="en-US" sz="1400" dirty="0">
              <a:cs typeface="Calibri" panose="020F0502020204030204"/>
            </a:endParaRPr>
          </a:p>
          <a:p>
            <a:pPr marL="0" indent="0">
              <a:lnSpc>
                <a:spcPct val="170000"/>
              </a:lnSpc>
              <a:buNone/>
            </a:pPr>
            <a:r>
              <a:rPr lang="en-US" sz="1400" dirty="0"/>
              <a:t>Size: </a:t>
            </a:r>
            <a:endParaRPr lang="en-US" sz="1400" dirty="0">
              <a:cs typeface="Calibri"/>
            </a:endParaRPr>
          </a:p>
          <a:p>
            <a:pPr marL="0" indent="0">
              <a:lnSpc>
                <a:spcPct val="170000"/>
              </a:lnSpc>
              <a:buNone/>
            </a:pPr>
            <a:r>
              <a:rPr lang="en-US" sz="1400" dirty="0">
                <a:latin typeface="Times New Roman"/>
                <a:ea typeface="+mn-lt"/>
                <a:cs typeface="+mn-lt"/>
              </a:rPr>
              <a:t>With this artwork I was inspired by a few classmates who I had previously seen painted on mirrors. I thought the Idea was cool and I decided to come up with my own. With this art piece I knew I wanted to give some message of beauty and self-love. Mirrors tend to be associated with beauty, but to me I often associate them with insecurity. Growing up I used to stare at myself in the mirror and point out what I didn’t like about myself. I decided to paint a beautiful scenery so that when I look at this art piece, I can associate beauty with mirrors again. Flowers and clouds have always been something extremely eye catching to me and by incorporating that into this painting I feel that I can give the message that beauty is eye catching.  Making this artwork the centerpiece allows the audience to interpret that beauty and self-love are the fundamental piece of young love, a person must because able to love themself before being able to love someone else. </a:t>
            </a:r>
          </a:p>
        </p:txBody>
      </p:sp>
      <p:sp>
        <p:nvSpPr>
          <p:cNvPr id="4" name="Rectangle 3">
            <a:extLst>
              <a:ext uri="{FF2B5EF4-FFF2-40B4-BE49-F238E27FC236}">
                <a16:creationId xmlns:a16="http://schemas.microsoft.com/office/drawing/2014/main" id="{4A42465E-8992-3433-5235-F65195CCCCC1}"/>
              </a:ext>
            </a:extLst>
          </p:cNvPr>
          <p:cNvSpPr/>
          <p:nvPr/>
        </p:nvSpPr>
        <p:spPr>
          <a:xfrm>
            <a:off x="698555" y="1334134"/>
            <a:ext cx="4469130" cy="505301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icture containing wall, gallery, room, painting&#10;&#10;Description automatically generated">
            <a:extLst>
              <a:ext uri="{FF2B5EF4-FFF2-40B4-BE49-F238E27FC236}">
                <a16:creationId xmlns:a16="http://schemas.microsoft.com/office/drawing/2014/main" id="{BEDF9C75-0EB6-DA26-783E-EBE4474C05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177" y="2246544"/>
            <a:ext cx="4301886" cy="3228192"/>
          </a:xfrm>
          <a:prstGeom prst="rect">
            <a:avLst/>
          </a:prstGeom>
        </p:spPr>
      </p:pic>
    </p:spTree>
    <p:extLst>
      <p:ext uri="{BB962C8B-B14F-4D97-AF65-F5344CB8AC3E}">
        <p14:creationId xmlns:p14="http://schemas.microsoft.com/office/powerpoint/2010/main" val="30989287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6C663-25A0-B480-EDCE-D52D451D57EA}"/>
              </a:ext>
            </a:extLst>
          </p:cNvPr>
          <p:cNvSpPr>
            <a:spLocks noGrp="1"/>
          </p:cNvSpPr>
          <p:nvPr>
            <p:ph type="title"/>
          </p:nvPr>
        </p:nvSpPr>
        <p:spPr>
          <a:xfrm>
            <a:off x="1676400" y="-41912"/>
            <a:ext cx="10515600" cy="1325563"/>
          </a:xfrm>
        </p:spPr>
        <p:txBody>
          <a:bodyPr/>
          <a:lstStyle/>
          <a:p>
            <a:r>
              <a:rPr lang="en-US" dirty="0"/>
              <a:t>Sparks</a:t>
            </a:r>
          </a:p>
        </p:txBody>
      </p:sp>
      <p:sp>
        <p:nvSpPr>
          <p:cNvPr id="3" name="Content Placeholder 2">
            <a:extLst>
              <a:ext uri="{FF2B5EF4-FFF2-40B4-BE49-F238E27FC236}">
                <a16:creationId xmlns:a16="http://schemas.microsoft.com/office/drawing/2014/main" id="{3B84BF69-4527-156F-346C-7E32FC65CC7C}"/>
              </a:ext>
            </a:extLst>
          </p:cNvPr>
          <p:cNvSpPr>
            <a:spLocks noGrp="1"/>
          </p:cNvSpPr>
          <p:nvPr>
            <p:ph idx="1"/>
          </p:nvPr>
        </p:nvSpPr>
        <p:spPr>
          <a:xfrm>
            <a:off x="7299819" y="515691"/>
            <a:ext cx="4407464" cy="6270448"/>
          </a:xfrm>
        </p:spPr>
        <p:txBody>
          <a:bodyPr vert="horz" lIns="91440" tIns="45720" rIns="91440" bIns="45720" rtlCol="0" anchor="t">
            <a:normAutofit/>
          </a:bodyPr>
          <a:lstStyle/>
          <a:p>
            <a:pPr marL="0" indent="0">
              <a:buNone/>
            </a:pPr>
            <a:r>
              <a:rPr lang="en-US" sz="1300" dirty="0">
                <a:latin typeface="Times New Roman"/>
                <a:cs typeface="Times New Roman"/>
              </a:rPr>
              <a:t>Exhibition Text</a:t>
            </a:r>
          </a:p>
          <a:p>
            <a:pPr marL="0" indent="0">
              <a:buNone/>
            </a:pPr>
            <a:r>
              <a:rPr lang="en-US" sz="1300" dirty="0">
                <a:latin typeface="Times New Roman"/>
                <a:cs typeface="Times New Roman"/>
              </a:rPr>
              <a:t>Title: Sparks</a:t>
            </a:r>
          </a:p>
          <a:p>
            <a:pPr marL="0" indent="0">
              <a:buNone/>
            </a:pPr>
            <a:r>
              <a:rPr lang="en-US" sz="1300" dirty="0">
                <a:latin typeface="Times New Roman"/>
                <a:cs typeface="Times New Roman"/>
              </a:rPr>
              <a:t>Media: Acrylic paint </a:t>
            </a:r>
          </a:p>
          <a:p>
            <a:pPr marL="0" indent="0">
              <a:buNone/>
            </a:pPr>
            <a:r>
              <a:rPr lang="en-US" sz="1300" dirty="0">
                <a:latin typeface="Times New Roman"/>
                <a:cs typeface="Times New Roman"/>
              </a:rPr>
              <a:t>Size: 30.48x 22.86(cm)</a:t>
            </a:r>
          </a:p>
          <a:p>
            <a:pPr marL="0" indent="0">
              <a:lnSpc>
                <a:spcPct val="170000"/>
              </a:lnSpc>
              <a:buNone/>
            </a:pPr>
            <a:r>
              <a:rPr lang="en-US" sz="1400" dirty="0">
                <a:latin typeface="Times New Roman"/>
                <a:ea typeface="+mn-lt"/>
                <a:cs typeface="+mn-lt"/>
              </a:rPr>
              <a:t>My artwork is supposed to briefly outline what the first few stages in a relationship are like. Meaning the sparks you feel and the innocence of it. You become incapsulated by that special person and suddenly all you want to do is be around them and your whole world becomes them.</a:t>
            </a:r>
            <a:r>
              <a:rPr lang="en-US" sz="1400" dirty="0">
                <a:latin typeface="Times New Roman"/>
                <a:ea typeface="+mn-lt"/>
                <a:cs typeface="Calibri"/>
              </a:rPr>
              <a:t> </a:t>
            </a:r>
            <a:r>
              <a:rPr lang="en-US" sz="1400" dirty="0">
                <a:latin typeface="Times New Roman"/>
                <a:ea typeface="+mn-lt"/>
                <a:cs typeface="Times New Roman"/>
              </a:rPr>
              <a:t>The fireworks in the background symbolize the rush of adrenaline and excitement that come with sharing a special moment with your significant other. The fireworks however are dull symbolizing the potential for deep and meaningful connections.</a:t>
            </a:r>
            <a:endParaRPr lang="en-US" sz="1400" dirty="0">
              <a:ea typeface="+mn-lt"/>
              <a:cs typeface="+mn-lt"/>
            </a:endParaRPr>
          </a:p>
          <a:p>
            <a:pPr marL="0" indent="0">
              <a:buNone/>
            </a:pPr>
            <a:endParaRPr lang="en-US" sz="3200" dirty="0">
              <a:cs typeface="Calibri"/>
            </a:endParaRPr>
          </a:p>
        </p:txBody>
      </p:sp>
      <p:sp>
        <p:nvSpPr>
          <p:cNvPr id="4" name="Rectangle 3">
            <a:extLst>
              <a:ext uri="{FF2B5EF4-FFF2-40B4-BE49-F238E27FC236}">
                <a16:creationId xmlns:a16="http://schemas.microsoft.com/office/drawing/2014/main" id="{4A42465E-8992-3433-5235-F65195CCCCC1}"/>
              </a:ext>
            </a:extLst>
          </p:cNvPr>
          <p:cNvSpPr/>
          <p:nvPr/>
        </p:nvSpPr>
        <p:spPr>
          <a:xfrm>
            <a:off x="1520190" y="1334135"/>
            <a:ext cx="4469130" cy="505301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icture containing text&#10;&#10;Description automatically generated">
            <a:extLst>
              <a:ext uri="{FF2B5EF4-FFF2-40B4-BE49-F238E27FC236}">
                <a16:creationId xmlns:a16="http://schemas.microsoft.com/office/drawing/2014/main" id="{D8936A0A-C945-0302-C73E-79D7A6744C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5030" y="2282493"/>
            <a:ext cx="4319449" cy="3241372"/>
          </a:xfrm>
          <a:prstGeom prst="rect">
            <a:avLst/>
          </a:prstGeom>
        </p:spPr>
      </p:pic>
    </p:spTree>
    <p:extLst>
      <p:ext uri="{BB962C8B-B14F-4D97-AF65-F5344CB8AC3E}">
        <p14:creationId xmlns:p14="http://schemas.microsoft.com/office/powerpoint/2010/main" val="21770398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6C663-25A0-B480-EDCE-D52D451D57EA}"/>
              </a:ext>
            </a:extLst>
          </p:cNvPr>
          <p:cNvSpPr>
            <a:spLocks noGrp="1"/>
          </p:cNvSpPr>
          <p:nvPr>
            <p:ph type="title"/>
          </p:nvPr>
        </p:nvSpPr>
        <p:spPr>
          <a:xfrm>
            <a:off x="1676400" y="-41912"/>
            <a:ext cx="10515600" cy="1325563"/>
          </a:xfrm>
        </p:spPr>
        <p:txBody>
          <a:bodyPr/>
          <a:lstStyle/>
          <a:p>
            <a:r>
              <a:rPr lang="en-US"/>
              <a:t>Butterflies </a:t>
            </a:r>
          </a:p>
        </p:txBody>
      </p:sp>
      <p:sp>
        <p:nvSpPr>
          <p:cNvPr id="3" name="Content Placeholder 2">
            <a:extLst>
              <a:ext uri="{FF2B5EF4-FFF2-40B4-BE49-F238E27FC236}">
                <a16:creationId xmlns:a16="http://schemas.microsoft.com/office/drawing/2014/main" id="{3B84BF69-4527-156F-346C-7E32FC65CC7C}"/>
              </a:ext>
            </a:extLst>
          </p:cNvPr>
          <p:cNvSpPr>
            <a:spLocks noGrp="1"/>
          </p:cNvSpPr>
          <p:nvPr>
            <p:ph idx="1"/>
          </p:nvPr>
        </p:nvSpPr>
        <p:spPr>
          <a:xfrm>
            <a:off x="8202930" y="1334135"/>
            <a:ext cx="3208020" cy="4351338"/>
          </a:xfrm>
        </p:spPr>
        <p:txBody>
          <a:bodyPr>
            <a:normAutofit/>
          </a:bodyPr>
          <a:lstStyle/>
          <a:p>
            <a:pPr marL="0" indent="0">
              <a:buNone/>
            </a:pPr>
            <a:r>
              <a:rPr lang="en-US" sz="1400" dirty="0"/>
              <a:t>Exhibition Text</a:t>
            </a:r>
          </a:p>
          <a:p>
            <a:pPr marL="0" indent="0">
              <a:buNone/>
            </a:pPr>
            <a:r>
              <a:rPr lang="en-US" sz="1400" dirty="0"/>
              <a:t>Title: Butterflies </a:t>
            </a:r>
          </a:p>
          <a:p>
            <a:pPr marL="0" indent="0">
              <a:buNone/>
            </a:pPr>
            <a:r>
              <a:rPr lang="en-US" sz="1400" dirty="0"/>
              <a:t>Media: Acrylic paint </a:t>
            </a:r>
          </a:p>
          <a:p>
            <a:pPr marL="0" indent="0">
              <a:buNone/>
            </a:pPr>
            <a:r>
              <a:rPr lang="en-US" sz="1400" dirty="0"/>
              <a:t>Size: 30.48x22.86(cm)</a:t>
            </a:r>
          </a:p>
          <a:p>
            <a:pPr marL="0" indent="0">
              <a:buNone/>
            </a:pPr>
            <a:r>
              <a:rPr lang="en-US" sz="1400" dirty="0">
                <a:latin typeface="Times New Roman"/>
                <a:ea typeface="+mn-lt"/>
                <a:cs typeface="+mn-lt"/>
              </a:rPr>
              <a:t>This artwork focuses on the significance and impact a touch may have on someone, a simple touch can be a special moment between two people where they come together in an innocent and caring way. Causing ease and calmness to the person but also nervous anticipation and that fluttery feeling of excitement which is being represented by the butterflies. The warm tones represent the calmness of the scenery while the bright colors around the hand bring focus to that innocent touch, which is the main focus of the artwork. </a:t>
            </a:r>
            <a:endParaRPr lang="en-US" sz="1400" dirty="0"/>
          </a:p>
        </p:txBody>
      </p:sp>
      <p:sp>
        <p:nvSpPr>
          <p:cNvPr id="4" name="Rectangle 3">
            <a:extLst>
              <a:ext uri="{FF2B5EF4-FFF2-40B4-BE49-F238E27FC236}">
                <a16:creationId xmlns:a16="http://schemas.microsoft.com/office/drawing/2014/main" id="{4A42465E-8992-3433-5235-F65195CCCCC1}"/>
              </a:ext>
            </a:extLst>
          </p:cNvPr>
          <p:cNvSpPr/>
          <p:nvPr/>
        </p:nvSpPr>
        <p:spPr>
          <a:xfrm>
            <a:off x="1520190" y="1334135"/>
            <a:ext cx="4469130" cy="505301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icture containing text&#10;&#10;Description automatically generated">
            <a:extLst>
              <a:ext uri="{FF2B5EF4-FFF2-40B4-BE49-F238E27FC236}">
                <a16:creationId xmlns:a16="http://schemas.microsoft.com/office/drawing/2014/main" id="{4895A35D-C234-C21E-0964-C8119DA89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7426" y="1438870"/>
            <a:ext cx="3634657" cy="4843540"/>
          </a:xfrm>
          <a:prstGeom prst="rect">
            <a:avLst/>
          </a:prstGeom>
        </p:spPr>
      </p:pic>
    </p:spTree>
    <p:extLst>
      <p:ext uri="{BB962C8B-B14F-4D97-AF65-F5344CB8AC3E}">
        <p14:creationId xmlns:p14="http://schemas.microsoft.com/office/powerpoint/2010/main" val="26126731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6C663-25A0-B480-EDCE-D52D451D57EA}"/>
              </a:ext>
            </a:extLst>
          </p:cNvPr>
          <p:cNvSpPr>
            <a:spLocks noGrp="1"/>
          </p:cNvSpPr>
          <p:nvPr>
            <p:ph type="title"/>
          </p:nvPr>
        </p:nvSpPr>
        <p:spPr>
          <a:xfrm>
            <a:off x="1676400" y="-41912"/>
            <a:ext cx="10515600" cy="1325563"/>
          </a:xfrm>
        </p:spPr>
        <p:txBody>
          <a:bodyPr/>
          <a:lstStyle/>
          <a:p>
            <a:r>
              <a:rPr lang="en-US" dirty="0"/>
              <a:t>The touch </a:t>
            </a:r>
          </a:p>
        </p:txBody>
      </p:sp>
      <p:sp>
        <p:nvSpPr>
          <p:cNvPr id="3" name="Content Placeholder 2">
            <a:extLst>
              <a:ext uri="{FF2B5EF4-FFF2-40B4-BE49-F238E27FC236}">
                <a16:creationId xmlns:a16="http://schemas.microsoft.com/office/drawing/2014/main" id="{3B84BF69-4527-156F-346C-7E32FC65CC7C}"/>
              </a:ext>
            </a:extLst>
          </p:cNvPr>
          <p:cNvSpPr>
            <a:spLocks noGrp="1"/>
          </p:cNvSpPr>
          <p:nvPr>
            <p:ph idx="1"/>
          </p:nvPr>
        </p:nvSpPr>
        <p:spPr>
          <a:xfrm>
            <a:off x="8202930" y="1334135"/>
            <a:ext cx="3208020" cy="4351338"/>
          </a:xfrm>
        </p:spPr>
        <p:txBody>
          <a:bodyPr>
            <a:normAutofit fontScale="55000" lnSpcReduction="20000"/>
          </a:bodyPr>
          <a:lstStyle/>
          <a:p>
            <a:pPr marL="0" indent="0">
              <a:buNone/>
            </a:pPr>
            <a:r>
              <a:rPr lang="en-US" dirty="0"/>
              <a:t>Exhibition text</a:t>
            </a:r>
          </a:p>
          <a:p>
            <a:pPr marL="0" indent="0">
              <a:buNone/>
            </a:pPr>
            <a:r>
              <a:rPr lang="en-US" dirty="0"/>
              <a:t>Title: The touch </a:t>
            </a:r>
          </a:p>
          <a:p>
            <a:pPr marL="0" indent="0">
              <a:buNone/>
            </a:pPr>
            <a:r>
              <a:rPr lang="en-US" dirty="0"/>
              <a:t>Media: Acrylic paint </a:t>
            </a:r>
          </a:p>
          <a:p>
            <a:pPr marL="0" indent="0">
              <a:buNone/>
            </a:pPr>
            <a:r>
              <a:rPr lang="en-US" dirty="0"/>
              <a:t>Size: </a:t>
            </a:r>
            <a:r>
              <a:rPr lang="en-US" sz="2800" dirty="0"/>
              <a:t>30.48x22.86(cm)</a:t>
            </a:r>
            <a:endParaRPr lang="en-US" dirty="0"/>
          </a:p>
          <a:p>
            <a:pPr marL="0" indent="0">
              <a:buNone/>
            </a:pPr>
            <a:endParaRPr lang="en-US" dirty="0"/>
          </a:p>
          <a:p>
            <a:pPr marL="0" indent="0">
              <a:buNone/>
            </a:pPr>
            <a:r>
              <a:rPr lang="en-US" sz="2800" dirty="0">
                <a:latin typeface="Times New Roman"/>
                <a:ea typeface="+mn-lt"/>
                <a:cs typeface="+mn-lt"/>
              </a:rPr>
              <a:t>This artwork represents the moment someone reaches out to their significant other in a compassionate way; this touch isn’t necessarily romantic but it’s a gesture of support and eases tension. There is an uncertainty of whom is reaching out to whom, showcasing that really both sides can be supporting of one each other. </a:t>
            </a:r>
            <a:r>
              <a:rPr lang="en-US" dirty="0">
                <a:latin typeface="Times New Roman"/>
                <a:ea typeface="+mn-lt"/>
                <a:cs typeface="+mn-lt"/>
              </a:rPr>
              <a:t>Young love is centered around the idea that there should be support for one another in difficult situations. The contradicting colors of blue and pink showcase that these two people are of different backgrounds but are united by fingertips and a gold outline. The gold symbolizes calmness and ease. </a:t>
            </a:r>
            <a:endParaRPr lang="en-US" dirty="0"/>
          </a:p>
        </p:txBody>
      </p:sp>
      <p:sp>
        <p:nvSpPr>
          <p:cNvPr id="4" name="Rectangle 3">
            <a:extLst>
              <a:ext uri="{FF2B5EF4-FFF2-40B4-BE49-F238E27FC236}">
                <a16:creationId xmlns:a16="http://schemas.microsoft.com/office/drawing/2014/main" id="{4A42465E-8992-3433-5235-F65195CCCCC1}"/>
              </a:ext>
            </a:extLst>
          </p:cNvPr>
          <p:cNvSpPr/>
          <p:nvPr/>
        </p:nvSpPr>
        <p:spPr>
          <a:xfrm>
            <a:off x="1520190" y="1334135"/>
            <a:ext cx="4469130" cy="505301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icture containing text, businesscard&#10;&#10;Description automatically generated">
            <a:extLst>
              <a:ext uri="{FF2B5EF4-FFF2-40B4-BE49-F238E27FC236}">
                <a16:creationId xmlns:a16="http://schemas.microsoft.com/office/drawing/2014/main" id="{BE88640B-09C4-339D-EF63-8D18B2B446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399" y="1388472"/>
            <a:ext cx="4008783" cy="5342100"/>
          </a:xfrm>
          <a:prstGeom prst="rect">
            <a:avLst/>
          </a:prstGeom>
        </p:spPr>
      </p:pic>
    </p:spTree>
    <p:extLst>
      <p:ext uri="{BB962C8B-B14F-4D97-AF65-F5344CB8AC3E}">
        <p14:creationId xmlns:p14="http://schemas.microsoft.com/office/powerpoint/2010/main" val="28918316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6C663-25A0-B480-EDCE-D52D451D57EA}"/>
              </a:ext>
            </a:extLst>
          </p:cNvPr>
          <p:cNvSpPr>
            <a:spLocks noGrp="1"/>
          </p:cNvSpPr>
          <p:nvPr>
            <p:ph type="title"/>
          </p:nvPr>
        </p:nvSpPr>
        <p:spPr>
          <a:xfrm>
            <a:off x="1676400" y="-41912"/>
            <a:ext cx="10515600" cy="1325563"/>
          </a:xfrm>
        </p:spPr>
        <p:txBody>
          <a:bodyPr/>
          <a:lstStyle/>
          <a:p>
            <a:r>
              <a:rPr lang="en-US" dirty="0"/>
              <a:t>Just us </a:t>
            </a:r>
          </a:p>
        </p:txBody>
      </p:sp>
      <p:sp>
        <p:nvSpPr>
          <p:cNvPr id="3" name="Content Placeholder 2">
            <a:extLst>
              <a:ext uri="{FF2B5EF4-FFF2-40B4-BE49-F238E27FC236}">
                <a16:creationId xmlns:a16="http://schemas.microsoft.com/office/drawing/2014/main" id="{3B84BF69-4527-156F-346C-7E32FC65CC7C}"/>
              </a:ext>
            </a:extLst>
          </p:cNvPr>
          <p:cNvSpPr>
            <a:spLocks noGrp="1"/>
          </p:cNvSpPr>
          <p:nvPr>
            <p:ph idx="1"/>
          </p:nvPr>
        </p:nvSpPr>
        <p:spPr>
          <a:xfrm>
            <a:off x="7659757" y="369744"/>
            <a:ext cx="3949976" cy="4351338"/>
          </a:xfrm>
        </p:spPr>
        <p:txBody>
          <a:bodyPr>
            <a:noAutofit/>
          </a:bodyPr>
          <a:lstStyle/>
          <a:p>
            <a:pPr marL="0" indent="0">
              <a:buNone/>
            </a:pPr>
            <a:r>
              <a:rPr lang="en-US" sz="1200" dirty="0"/>
              <a:t>Exhibition Text</a:t>
            </a:r>
          </a:p>
          <a:p>
            <a:pPr marL="0" indent="0">
              <a:buNone/>
            </a:pPr>
            <a:r>
              <a:rPr lang="en-US" sz="1200" dirty="0"/>
              <a:t>Title: Just us </a:t>
            </a:r>
          </a:p>
          <a:p>
            <a:pPr marL="0" indent="0">
              <a:buNone/>
            </a:pPr>
            <a:r>
              <a:rPr lang="en-US" sz="1200" dirty="0"/>
              <a:t>Media: Acrylic paint </a:t>
            </a:r>
          </a:p>
          <a:p>
            <a:pPr marL="0" indent="0">
              <a:buNone/>
            </a:pPr>
            <a:r>
              <a:rPr lang="en-US" sz="1200" dirty="0"/>
              <a:t>Size: 30.48x22.86(cm)</a:t>
            </a:r>
          </a:p>
          <a:p>
            <a:pPr marL="0" indent="0">
              <a:buNone/>
            </a:pPr>
            <a:endParaRPr lang="en-US" sz="1200" dirty="0"/>
          </a:p>
          <a:p>
            <a:pPr>
              <a:lnSpc>
                <a:spcPct val="150000"/>
              </a:lnSpc>
              <a:buNone/>
            </a:pPr>
            <a:r>
              <a:rPr lang="en-US" sz="1200" dirty="0">
                <a:latin typeface="Times New Roman"/>
                <a:ea typeface="+mn-lt"/>
                <a:cs typeface="+mn-lt"/>
              </a:rPr>
              <a:t>This artwork showcases two people sharing a special moment with each other, one that can be so overlooked but make you feel like you’re the only two in that moment, slow dancing. There’s a sense of intimacy and connection that comes from slow dancing, the two individuals are depicted as being lost in the moment, as their bodies intertwine and eyes are locked on each other, their surrounding fading away as its just them two sharing this moment. The background is calm with the color gold but the hints of white represent hazy clouds, signifying an almost cool like emotion. The perspective of the city in the background being small is meant to signify how emotionally involved the two people are, so much so that they believe they are the only ones in that moment. </a:t>
            </a:r>
            <a:endParaRPr lang="en-US" sz="1200" dirty="0">
              <a:latin typeface="Times New Roman"/>
              <a:cs typeface="Calibri"/>
            </a:endParaRPr>
          </a:p>
        </p:txBody>
      </p:sp>
      <p:sp>
        <p:nvSpPr>
          <p:cNvPr id="4" name="Rectangle 3">
            <a:extLst>
              <a:ext uri="{FF2B5EF4-FFF2-40B4-BE49-F238E27FC236}">
                <a16:creationId xmlns:a16="http://schemas.microsoft.com/office/drawing/2014/main" id="{4A42465E-8992-3433-5235-F65195CCCCC1}"/>
              </a:ext>
            </a:extLst>
          </p:cNvPr>
          <p:cNvSpPr/>
          <p:nvPr/>
        </p:nvSpPr>
        <p:spPr>
          <a:xfrm>
            <a:off x="1520190" y="1334135"/>
            <a:ext cx="4469130" cy="505301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icture containing text, stone&#10;&#10;Description automatically generated">
            <a:extLst>
              <a:ext uri="{FF2B5EF4-FFF2-40B4-BE49-F238E27FC236}">
                <a16:creationId xmlns:a16="http://schemas.microsoft.com/office/drawing/2014/main" id="{8809717D-F3CA-48E0-4D53-F69325BC1F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5909" y="2240613"/>
            <a:ext cx="4317692" cy="3240053"/>
          </a:xfrm>
          <a:prstGeom prst="rect">
            <a:avLst/>
          </a:prstGeom>
        </p:spPr>
      </p:pic>
    </p:spTree>
    <p:extLst>
      <p:ext uri="{BB962C8B-B14F-4D97-AF65-F5344CB8AC3E}">
        <p14:creationId xmlns:p14="http://schemas.microsoft.com/office/powerpoint/2010/main" val="41818105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41e11ab-3dee-42fd-840b-cde3360c76f5" xsi:nil="true"/>
    <lcf76f155ced4ddcb4097134ff3c332f xmlns="617de793-bef3-4857-b877-e46a6d7b75c5">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15E996835C29447B87C4A8FE68CD804" ma:contentTypeVersion="14" ma:contentTypeDescription="Create a new document." ma:contentTypeScope="" ma:versionID="b2cc14d7691d2e737113feef73193180">
  <xsd:schema xmlns:xsd="http://www.w3.org/2001/XMLSchema" xmlns:xs="http://www.w3.org/2001/XMLSchema" xmlns:p="http://schemas.microsoft.com/office/2006/metadata/properties" xmlns:ns2="617de793-bef3-4857-b877-e46a6d7b75c5" xmlns:ns3="741e11ab-3dee-42fd-840b-cde3360c76f5" targetNamespace="http://schemas.microsoft.com/office/2006/metadata/properties" ma:root="true" ma:fieldsID="db79ac7e2424e6dd53aca28e87ae4fc1" ns2:_="" ns3:_="">
    <xsd:import namespace="617de793-bef3-4857-b877-e46a6d7b75c5"/>
    <xsd:import namespace="741e11ab-3dee-42fd-840b-cde3360c76f5"/>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7de793-bef3-4857-b877-e46a6d7b75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11c492ed-e5a9-4441-918b-53f2df285c66"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41e11ab-3dee-42fd-840b-cde3360c76f5"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b6ed9284-b938-423a-acc9-c9df3fe7a671}" ma:internalName="TaxCatchAll" ma:showField="CatchAllData" ma:web="741e11ab-3dee-42fd-840b-cde3360c76f5">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E7F3A30-07D8-4605-855D-65B3058F90F7}">
  <ds:schemaRefs>
    <ds:schemaRef ds:uri="http://purl.org/dc/dcmitype/"/>
    <ds:schemaRef ds:uri="http://www.w3.org/XML/1998/namespace"/>
    <ds:schemaRef ds:uri="http://purl.org/dc/elements/1.1/"/>
    <ds:schemaRef ds:uri="http://schemas.microsoft.com/office/2006/metadata/properties"/>
    <ds:schemaRef ds:uri="http://schemas.microsoft.com/office/infopath/2007/PartnerControls"/>
    <ds:schemaRef ds:uri="http://schemas.microsoft.com/office/2006/documentManagement/types"/>
    <ds:schemaRef ds:uri="http://purl.org/dc/terms/"/>
    <ds:schemaRef ds:uri="http://schemas.openxmlformats.org/package/2006/metadata/core-properties"/>
    <ds:schemaRef ds:uri="40d92b2b-6886-4081-8448-f6dc7f08a97d"/>
    <ds:schemaRef ds:uri="c5314327-d53f-4af2-b82e-1e096fff2107"/>
    <ds:schemaRef ds:uri="741e11ab-3dee-42fd-840b-cde3360c76f5"/>
    <ds:schemaRef ds:uri="617de793-bef3-4857-b877-e46a6d7b75c5"/>
  </ds:schemaRefs>
</ds:datastoreItem>
</file>

<file path=customXml/itemProps2.xml><?xml version="1.0" encoding="utf-8"?>
<ds:datastoreItem xmlns:ds="http://schemas.openxmlformats.org/officeDocument/2006/customXml" ds:itemID="{75423450-1864-4909-B457-78EDB9DE99A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17de793-bef3-4857-b877-e46a6d7b75c5"/>
    <ds:schemaRef ds:uri="741e11ab-3dee-42fd-840b-cde3360c76f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5F966E4-D2F1-4CD3-B662-97D97FEB3C3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39</TotalTime>
  <Words>1164</Words>
  <Application>Microsoft Office PowerPoint</Application>
  <PresentationFormat>Widescreen</PresentationFormat>
  <Paragraphs>39</Paragraphs>
  <Slides>8</Slides>
  <Notes>0</Notes>
  <HiddenSlides>0</HiddenSlides>
  <MMClips>0</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Office Theme</vt:lpstr>
      <vt:lpstr>The Adolescence Project </vt:lpstr>
      <vt:lpstr>Curatorial Rationale</vt:lpstr>
      <vt:lpstr>Exhibition Overview Photos </vt:lpstr>
      <vt:lpstr>Beauty Within </vt:lpstr>
      <vt:lpstr>Sparks</vt:lpstr>
      <vt:lpstr>Butterflies </vt:lpstr>
      <vt:lpstr>The touch </vt:lpstr>
      <vt:lpstr>Just us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Exhibition (title if you have one</dc:title>
  <dc:creator>Aubry Grosso</dc:creator>
  <cp:lastModifiedBy>Rebecca G. Cauchon</cp:lastModifiedBy>
  <cp:revision>94</cp:revision>
  <dcterms:created xsi:type="dcterms:W3CDTF">2023-03-15T18:10:43Z</dcterms:created>
  <dcterms:modified xsi:type="dcterms:W3CDTF">2024-03-25T14:31:53Z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0x010100587CF26A7CCD534D89CBEFA59D8C815A</vt:lpwstr>
  </property>
  <property fmtid="{D5CDD505-2E9C-101B-9397-08002B2CF9AE}" pid="3" name="Order">
    <vt:r8>451300</vt:r8>
  </property>
  <property fmtid="{D5CDD505-2E9C-101B-9397-08002B2CF9AE}" pid="4" name="_ExtendedDescription">
    <vt:lpwstr/>
  </property>
  <property fmtid="{D5CDD505-2E9C-101B-9397-08002B2CF9AE}" pid="5" name="TriggerFlowInfo">
    <vt:lpwstr/>
  </property>
  <property fmtid="{D5CDD505-2E9C-101B-9397-08002B2CF9AE}" pid="6" name="ComplianceAssetId">
    <vt:lpwstr/>
  </property>
  <property fmtid="{D5CDD505-2E9C-101B-9397-08002B2CF9AE}" pid="7" name="MediaServiceImageTags">
    <vt:lpwstr/>
  </property>
</Properties>
</file>